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5" r:id="rId10"/>
    <p:sldId id="283" r:id="rId11"/>
    <p:sldId id="286" r:id="rId12"/>
    <p:sldId id="264" r:id="rId13"/>
    <p:sldId id="265" r:id="rId14"/>
    <p:sldId id="266" r:id="rId15"/>
    <p:sldId id="267" r:id="rId16"/>
  </p:sldIdLst>
  <p:sldSz cx="12192000" cy="6858000"/>
  <p:notesSz cx="6858000" cy="9144000"/>
  <p:embeddedFontLs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66"/>
    <p:restoredTop sz="96357"/>
  </p:normalViewPr>
  <p:slideViewPr>
    <p:cSldViewPr snapToGrid="0">
      <p:cViewPr varScale="1">
        <p:scale>
          <a:sx n="71" d="100"/>
          <a:sy n="71" d="100"/>
        </p:scale>
        <p:origin x="752" y="44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663E330-546F-40F7-9B2D-3F9E6C104220}" type="datetime1">
              <a:rPr lang="ko-KR" altLang="en-US"/>
              <a:pPr lvl="0">
                <a:defRPr/>
              </a:pPr>
              <a:t>2024-05-09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0A9E54F-5F37-4549-84B7-C85E23CD9637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1761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2817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0389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4182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945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748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660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279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76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B4BC9-0038-40B9-AAE8-68D03F43E31A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4A1D8-03A5-4C33-ACAD-707EA2C996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965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496845" y="1902622"/>
            <a:ext cx="31983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마지막 달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90808" y="5001772"/>
            <a:ext cx="29161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2016182041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조영환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2016182009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김태현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2021182021 </a:t>
            </a:r>
            <a:r>
              <a:rPr lang="ko-KR" altLang="en-US" sz="24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양영현</a:t>
            </a:r>
            <a:endParaRPr lang="ko-KR" altLang="en-US" sz="2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0A5C33-214C-05FF-5D94-3D213D283733}"/>
              </a:ext>
            </a:extLst>
          </p:cNvPr>
          <p:cNvSpPr txBox="1"/>
          <p:nvPr/>
        </p:nvSpPr>
        <p:spPr>
          <a:xfrm>
            <a:off x="8325317" y="6294863"/>
            <a:ext cx="3788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지도교수님</a:t>
            </a:r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이용희 교수님</a:t>
            </a:r>
          </a:p>
        </p:txBody>
      </p:sp>
    </p:spTree>
    <p:extLst>
      <p:ext uri="{BB962C8B-B14F-4D97-AF65-F5344CB8AC3E}">
        <p14:creationId xmlns:p14="http://schemas.microsoft.com/office/powerpoint/2010/main" val="115934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pic>
        <p:nvPicPr>
          <p:cNvPr id="32" name="그림 31">
            <a:extLst>
              <a:ext uri="{FF2B5EF4-FFF2-40B4-BE49-F238E27FC236}">
                <a16:creationId xmlns:a16="http://schemas.microsoft.com/office/drawing/2014/main" id="{12CA8930-1F33-4DD7-A534-EE5DE170E1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368" y="1463656"/>
            <a:ext cx="2518489" cy="224622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5F844A18-80D7-46AE-9942-E8F51E84E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857" y="1433485"/>
            <a:ext cx="5253210" cy="2276391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B45FC1F7-49DA-4FB7-ABBC-CB07E8D123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368" y="3791809"/>
            <a:ext cx="4957811" cy="243621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168B5BF1-F53E-4736-8812-D94282812CE9}"/>
              </a:ext>
            </a:extLst>
          </p:cNvPr>
          <p:cNvSpPr txBox="1"/>
          <p:nvPr/>
        </p:nvSpPr>
        <p:spPr>
          <a:xfrm>
            <a:off x="9219840" y="2220546"/>
            <a:ext cx="1906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자원 노드 제작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F1FB0E3-0781-4470-95F7-D7D0D6608FF4}"/>
              </a:ext>
            </a:extLst>
          </p:cNvPr>
          <p:cNvSpPr txBox="1"/>
          <p:nvPr/>
        </p:nvSpPr>
        <p:spPr>
          <a:xfrm>
            <a:off x="6516462" y="4809861"/>
            <a:ext cx="2317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빌딩 </a:t>
            </a:r>
            <a:r>
              <a:rPr lang="ko-KR" altLang="en-US" sz="2000" dirty="0" err="1">
                <a:solidFill>
                  <a:schemeClr val="bg1"/>
                </a:solidFill>
              </a:rPr>
              <a:t>텍스쳐</a:t>
            </a:r>
            <a:r>
              <a:rPr lang="ko-KR" altLang="en-US" sz="2000" dirty="0">
                <a:solidFill>
                  <a:schemeClr val="bg1"/>
                </a:solidFill>
              </a:rPr>
              <a:t> 제작</a:t>
            </a:r>
          </a:p>
        </p:txBody>
      </p:sp>
    </p:spTree>
    <p:extLst>
      <p:ext uri="{BB962C8B-B14F-4D97-AF65-F5344CB8AC3E}">
        <p14:creationId xmlns:p14="http://schemas.microsoft.com/office/powerpoint/2010/main" val="4153503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0D41E7A-D416-3B91-B534-5FE3CCE15A07}"/>
              </a:ext>
            </a:extLst>
          </p:cNvPr>
          <p:cNvGrpSpPr/>
          <p:nvPr/>
        </p:nvGrpSpPr>
        <p:grpSpPr>
          <a:xfrm>
            <a:off x="707530" y="1292271"/>
            <a:ext cx="5841052" cy="3454824"/>
            <a:chOff x="707530" y="1292271"/>
            <a:chExt cx="5715000" cy="2936465"/>
          </a:xfrm>
        </p:grpSpPr>
        <p:pic>
          <p:nvPicPr>
            <p:cNvPr id="33" name="그림 32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025B8A73-4738-8DCE-4090-A4CAE4509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530" y="1292271"/>
              <a:ext cx="5715000" cy="2409825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5E3FCF8-C57B-884F-9252-36CF8AFA1390}"/>
                </a:ext>
              </a:extLst>
            </p:cNvPr>
            <p:cNvSpPr txBox="1"/>
            <p:nvPr/>
          </p:nvSpPr>
          <p:spPr>
            <a:xfrm>
              <a:off x="2603098" y="3888658"/>
              <a:ext cx="2463275" cy="3400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2000" dirty="0">
                  <a:solidFill>
                    <a:schemeClr val="bg1"/>
                  </a:solidFill>
                </a:rPr>
                <a:t>포톤 서버 연동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0D922354-B56A-9A16-4FC6-870E1515C83C}"/>
              </a:ext>
            </a:extLst>
          </p:cNvPr>
          <p:cNvGrpSpPr/>
          <p:nvPr/>
        </p:nvGrpSpPr>
        <p:grpSpPr>
          <a:xfrm>
            <a:off x="7859171" y="1292271"/>
            <a:ext cx="2808257" cy="3453063"/>
            <a:chOff x="7803753" y="1290690"/>
            <a:chExt cx="2808257" cy="3453063"/>
          </a:xfrm>
        </p:grpSpPr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80661EEB-2545-72C7-1835-D8000F15EE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2249"/>
            <a:stretch/>
          </p:blipFill>
          <p:spPr>
            <a:xfrm>
              <a:off x="9203963" y="1290690"/>
              <a:ext cx="1408047" cy="2836800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4F66D21A-ED52-2AEA-9959-10298A21D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2230"/>
            <a:stretch/>
          </p:blipFill>
          <p:spPr>
            <a:xfrm>
              <a:off x="7803753" y="1290690"/>
              <a:ext cx="1408047" cy="283680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B2EC49D-5872-5E90-3140-0DD7EF201502}"/>
                </a:ext>
              </a:extLst>
            </p:cNvPr>
            <p:cNvSpPr txBox="1"/>
            <p:nvPr/>
          </p:nvSpPr>
          <p:spPr>
            <a:xfrm>
              <a:off x="8319204" y="4343643"/>
              <a:ext cx="2106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2000" dirty="0">
                  <a:solidFill>
                    <a:schemeClr val="bg1"/>
                  </a:solidFill>
                </a:rPr>
                <a:t>UI </a:t>
              </a:r>
              <a:r>
                <a:rPr lang="ko-KR" altLang="en-US" sz="2000" dirty="0">
                  <a:solidFill>
                    <a:schemeClr val="bg1"/>
                  </a:solidFill>
                </a:rPr>
                <a:t>배치 및 실행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6261013D-53B6-7FFE-9E39-956C56C40B9C}"/>
              </a:ext>
            </a:extLst>
          </p:cNvPr>
          <p:cNvSpPr txBox="1"/>
          <p:nvPr/>
        </p:nvSpPr>
        <p:spPr>
          <a:xfrm>
            <a:off x="4091203" y="5211786"/>
            <a:ext cx="49147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포톤 서버를 통한 오브젝트 설치시 연동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just"/>
            <a:r>
              <a:rPr lang="en-US" altLang="ko-KR" sz="2000" dirty="0">
                <a:solidFill>
                  <a:schemeClr val="bg1"/>
                </a:solidFill>
              </a:rPr>
              <a:t>UI </a:t>
            </a:r>
            <a:r>
              <a:rPr lang="ko-KR" altLang="en-US" sz="2000" dirty="0">
                <a:solidFill>
                  <a:schemeClr val="bg1"/>
                </a:solidFill>
              </a:rPr>
              <a:t>배치 및 </a:t>
            </a:r>
            <a:r>
              <a:rPr lang="en-US" altLang="ko-KR" sz="2000" dirty="0">
                <a:solidFill>
                  <a:schemeClr val="bg1"/>
                </a:solidFill>
              </a:rPr>
              <a:t>UI</a:t>
            </a:r>
            <a:r>
              <a:rPr lang="ko-KR" altLang="en-US" sz="2000" dirty="0">
                <a:solidFill>
                  <a:schemeClr val="bg1"/>
                </a:solidFill>
              </a:rPr>
              <a:t>실행을 위한 스크립트 작성</a:t>
            </a:r>
          </a:p>
        </p:txBody>
      </p:sp>
    </p:spTree>
    <p:extLst>
      <p:ext uri="{BB962C8B-B14F-4D97-AF65-F5344CB8AC3E}">
        <p14:creationId xmlns:p14="http://schemas.microsoft.com/office/powerpoint/2010/main" val="3714037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7C2C113-52E4-D021-37FB-BD124E418281}"/>
              </a:ext>
            </a:extLst>
          </p:cNvPr>
          <p:cNvCxnSpPr>
            <a:cxnSpLocks/>
            <a:stCxn id="56" idx="6"/>
          </p:cNvCxnSpPr>
          <p:nvPr/>
        </p:nvCxnSpPr>
        <p:spPr>
          <a:xfrm flipV="1">
            <a:off x="8788680" y="528160"/>
            <a:ext cx="3403320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46A8FD3-0CE7-98F3-739A-38E5551600D4}"/>
              </a:ext>
            </a:extLst>
          </p:cNvPr>
          <p:cNvCxnSpPr>
            <a:cxnSpLocks/>
            <a:endCxn id="56" idx="2"/>
          </p:cNvCxnSpPr>
          <p:nvPr/>
        </p:nvCxnSpPr>
        <p:spPr>
          <a:xfrm>
            <a:off x="0" y="530361"/>
            <a:ext cx="8641499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5D96136-180D-CAAD-9841-A02C70F6FA15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624C3F7-40B1-30ED-9D36-BD7D5D50F36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5F8E13B-56BD-E094-A252-FC83A1DEEAB0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2449FFEC-924D-B90D-4116-FDE7C73C0036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1AEAB88B-7789-0A2E-2B8C-142A19150E2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96B4C30-A122-D589-1E69-5753E8785291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5F501E3-DFFD-C1DC-0580-B799E825477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54E9E139-ADBF-731D-98B1-44ED644EFA95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2714F5F-5073-D123-E137-C98976F4F773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6BA6BB08-FC56-032E-FCD8-7E6AB3A9FBAF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44F4317-9DCD-8137-850B-2644177E860F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099DB49-9224-661F-0A7A-F01B9B1599DB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BE63D91E-B9E1-E79B-08AB-934025E7F017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2B2ACFA-E69B-35CC-66E7-22CDBC0ED0B9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43D2CFC-D3C6-5A99-3A37-DE26F7AB0B57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5B5BA204-81E9-00D4-D634-25D610ABAF96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DCE049DE-C574-3CD9-29B4-4CA9A9DDB49A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2AD4187-2E4F-2356-E2F0-32A665A18302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9A75292-3E78-8DD0-D54B-43BECC8D3536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DB60AC2E-6CB9-EAB2-C616-2A455C03D31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DDFF5AC-796B-47D1-CF4A-C38E576FD6EE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8AAC80A-BE4C-631B-6472-6B8B2E035610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3DDB77C2-36B6-D9A8-CDB4-BC83537280C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F3AF392-2492-4911-793F-25B31C29389A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8AF4321-14C3-E22D-300E-00066EB49B54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F699D8DF-7AF5-E3EF-4733-393FB862170A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AA0C8B3-34B9-00D1-FE9F-40A483305C63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722985"/>
              </p:ext>
            </p:extLst>
          </p:nvPr>
        </p:nvGraphicFramePr>
        <p:xfrm>
          <a:off x="734472" y="1068338"/>
          <a:ext cx="10876363" cy="22452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6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6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139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452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삼각형 </a:t>
                      </a:r>
                      <a:r>
                        <a:rPr lang="ko-KR" altLang="en-US" b="1" baseline="0" dirty="0" err="1">
                          <a:solidFill>
                            <a:schemeClr val="tx1"/>
                          </a:solidFill>
                        </a:rPr>
                        <a:t>메쉬</a:t>
                      </a:r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 깨짐 현상</a:t>
                      </a:r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크기를 억지로 늘려 삼각형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매쉬에서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오류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평면 현상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삼각형을 생성하는 과정에서 오류가 발생할 수 있으므로 삼각형 계산을 다시 확인 및 수정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최적화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사이즈 및 오브젝트 개수로 인한 프레임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드랍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현상</a:t>
                      </a:r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플레이어의 시야를 줄임으로써 오브젝트가 가까이 있을 때만 보이도록 수정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렌더링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범위 축소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err="1">
                          <a:solidFill>
                            <a:schemeClr val="tx1"/>
                          </a:solidFill>
                        </a:rPr>
                        <a:t>파밍</a:t>
                      </a:r>
                      <a:r>
                        <a:rPr lang="ko-KR" altLang="en-US" sz="1800" b="1" dirty="0">
                          <a:solidFill>
                            <a:schemeClr val="tx1"/>
                          </a:solidFill>
                        </a:rPr>
                        <a:t> 시스템 보완</a:t>
                      </a:r>
                      <a:endParaRPr lang="en-US" altLang="ko-KR" sz="18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현재는 그냥 땅만 파면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파밍이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이루어지도록 쉽게 설계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바이옴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시스템과 더불어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파밍이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좀 더 다양하게 설계되도록 구현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CFE8340-F867-F5DB-C33B-178DF0624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0634600"/>
              </p:ext>
            </p:extLst>
          </p:nvPr>
        </p:nvGraphicFramePr>
        <p:xfrm>
          <a:off x="734473" y="3498894"/>
          <a:ext cx="10876362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6089">
                  <a:extLst>
                    <a:ext uri="{9D8B030D-6E8A-4147-A177-3AD203B41FA5}">
                      <a16:colId xmlns:a16="http://schemas.microsoft.com/office/drawing/2014/main" val="2783926179"/>
                    </a:ext>
                  </a:extLst>
                </a:gridCol>
                <a:gridCol w="4036335">
                  <a:extLst>
                    <a:ext uri="{9D8B030D-6E8A-4147-A177-3AD203B41FA5}">
                      <a16:colId xmlns:a16="http://schemas.microsoft.com/office/drawing/2014/main" val="1020588768"/>
                    </a:ext>
                  </a:extLst>
                </a:gridCol>
                <a:gridCol w="3413938">
                  <a:extLst>
                    <a:ext uri="{9D8B030D-6E8A-4147-A177-3AD203B41FA5}">
                      <a16:colId xmlns:a16="http://schemas.microsoft.com/office/drawing/2014/main" val="2298925097"/>
                    </a:ext>
                  </a:extLst>
                </a:gridCol>
              </a:tblGrid>
              <a:tr h="22452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물체 반사</a:t>
                      </a:r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반사도를 높이면 물체를 벡터아트로 인식하기 힘들고 반사도를 낮추면 물체인식이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힘들어짐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반사도를 낮추고 밝은 대각선 줄무늬 반사 효과 구현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glint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쉐이더를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제작해 유리와 금속 재질에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stylized lit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lit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비주얼 테스트를 위해 사용하던 </a:t>
                      </a:r>
                      <a:r>
                        <a:rPr lang="en-US" altLang="ko-KR" sz="1600" b="0" dirty="0" err="1">
                          <a:solidFill>
                            <a:schemeClr val="tx1"/>
                          </a:solidFill>
                        </a:rPr>
                        <a:t>Quibli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지원하지 않아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많이 사용한 지형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메테리얼에는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적용할 수 없음</a:t>
                      </a:r>
                    </a:p>
                    <a:p>
                      <a:pPr algn="l" latinLnBrk="1"/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코드로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지원하는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lit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쉐이더를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직접 제작한다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포톤 서버와 데이터베이스 연동</a:t>
                      </a:r>
                    </a:p>
                    <a:p>
                      <a:pPr algn="ctr" latinLnBrk="1"/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포톤 서버의 이해도 부족으로 데이터 베이스와의 연동 방식을 구성하는데 문제가 생김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포톤 서버 및 데이터베이스 동기화 방식을 어떻게 구성할 것인지 생각하고 공부하는 시간이 필요함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304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5250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9646C82-58A8-6289-50CC-B76E73A718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38432"/>
              </p:ext>
            </p:extLst>
          </p:nvPr>
        </p:nvGraphicFramePr>
        <p:xfrm>
          <a:off x="1974102" y="2901954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3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16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양영현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Stylized glint, Height map</a:t>
                      </a:r>
                      <a:r>
                        <a:rPr lang="ko-KR" altLang="en-US" dirty="0"/>
                        <a:t>이 적용된</a:t>
                      </a:r>
                      <a:r>
                        <a:rPr lang="en-US" altLang="ko-KR" dirty="0"/>
                        <a:t> Stylized lit, UI</a:t>
                      </a:r>
                      <a:r>
                        <a:rPr lang="ko-KR" altLang="en-US" dirty="0"/>
                        <a:t>제작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자원 밸런스 조정</a:t>
                      </a:r>
                      <a:r>
                        <a:rPr lang="en-US" altLang="ko-KR" dirty="0"/>
                        <a:t>, POI </a:t>
                      </a:r>
                      <a:r>
                        <a:rPr lang="ko-KR" altLang="en-US" dirty="0"/>
                        <a:t>구조물 제작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건물 생산 이펙트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810539B-31C8-279F-FA26-77D70B835E12}"/>
              </a:ext>
            </a:extLst>
          </p:cNvPr>
          <p:cNvCxnSpPr>
            <a:cxnSpLocks/>
            <a:stCxn id="58" idx="6"/>
          </p:cNvCxnSpPr>
          <p:nvPr/>
        </p:nvCxnSpPr>
        <p:spPr>
          <a:xfrm flipV="1">
            <a:off x="10181658" y="528160"/>
            <a:ext cx="2010342" cy="1085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6941979-1F78-A3E9-09BC-600600B7A0F7}"/>
              </a:ext>
            </a:extLst>
          </p:cNvPr>
          <p:cNvCxnSpPr>
            <a:cxnSpLocks/>
            <a:endCxn id="58" idx="6"/>
          </p:cNvCxnSpPr>
          <p:nvPr/>
        </p:nvCxnSpPr>
        <p:spPr>
          <a:xfrm>
            <a:off x="0" y="530361"/>
            <a:ext cx="10181658" cy="865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C255A6E-8918-856F-4BE2-48EFB041F6EE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9A643D6-D7A8-440A-8FB7-C017AD746762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8272719-6453-C8A7-2439-6032D5D2E74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6B1EF0E-E791-E61A-BBD0-55BF4B28530C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7D0135E8-11D8-83B8-46B6-BD3A424000DD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0FBE97E-EE9F-DE38-B589-5B9E3C9CBF83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42B5D5B-BFE6-ECA7-77EB-D96501E8804F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18F1F3A-3823-BECE-405F-7B7F7D5D0356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4B3DEB6-DE44-DEE3-CF9F-8522C0192B00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CF4F4841-6D5C-69CE-BF22-EF1773B002C3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57ABC2D0-477D-2347-91F0-E794C8C18854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1910B12-1638-7770-789C-DB4F18BDED8E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E06C6F01-7B12-52C6-6478-6744710E61C3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A4F7749-376C-52B7-5314-53DD7156A5F3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76BC25C-37F3-38DA-5C2F-573B3083B82E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FA430B19-0585-05D4-C33A-89C5719DDAF7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BF32A93A-DE0D-1AA0-198E-F4C55F504908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B475963-BAAF-7F68-9CAF-F97178AB0898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1721C7A5-BAB5-0D79-66EF-C72B41C1326D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4F15D421-1BBC-6CA3-9470-67782D6BBDD7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90BBCB3-BDB6-84C0-129F-1396F29004EC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5CED8118-58A0-502C-4411-70C20D1B15E3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57842381-17FF-3BF2-B0BB-3F91FA8A6A0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69AC2D9-1ED4-EECC-56AC-70E6C87F0AE9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48D0D1FC-B7AC-73A3-29C9-C96B28DE3123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D96E0D83-364C-9A86-E655-422ACBE90815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084A527-C5E7-BB8F-097F-8E60CBE9A545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671689"/>
              </p:ext>
            </p:extLst>
          </p:nvPr>
        </p:nvGraphicFramePr>
        <p:xfrm>
          <a:off x="1974102" y="1253263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59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김태현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파밍</a:t>
                      </a:r>
                      <a:r>
                        <a:rPr lang="ko-KR" altLang="en-US" dirty="0"/>
                        <a:t> 시스템 완성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바이옴</a:t>
                      </a:r>
                      <a:r>
                        <a:rPr lang="ko-KR" altLang="en-US" dirty="0"/>
                        <a:t> 시스템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1CEA29F-6150-6B1C-6F85-96A236FF0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8843095"/>
              </p:ext>
            </p:extLst>
          </p:nvPr>
        </p:nvGraphicFramePr>
        <p:xfrm>
          <a:off x="1974102" y="4550645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3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16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조영환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UI </a:t>
                      </a:r>
                      <a:r>
                        <a:rPr lang="ko-KR" altLang="en-US" dirty="0"/>
                        <a:t>배치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포톤 맵 연동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데이터베이스 연동 및 오브젝트 </a:t>
                      </a:r>
                      <a:r>
                        <a:rPr lang="ko-KR" altLang="en-US" dirty="0" err="1"/>
                        <a:t>풀링</a:t>
                      </a:r>
                      <a:r>
                        <a:rPr lang="ko-KR" altLang="en-US" dirty="0"/>
                        <a:t>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9513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012D662-64C5-9745-5AAD-8F45837C46BB}"/>
              </a:ext>
            </a:extLst>
          </p:cNvPr>
          <p:cNvCxnSpPr>
            <a:cxnSpLocks/>
            <a:stCxn id="59" idx="6"/>
          </p:cNvCxnSpPr>
          <p:nvPr/>
        </p:nvCxnSpPr>
        <p:spPr>
          <a:xfrm flipV="1">
            <a:off x="11610836" y="528160"/>
            <a:ext cx="581164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31669A1-ACA3-8B61-9AA3-83A6854AF738}"/>
              </a:ext>
            </a:extLst>
          </p:cNvPr>
          <p:cNvCxnSpPr>
            <a:cxnSpLocks/>
            <a:endCxn id="59" idx="2"/>
          </p:cNvCxnSpPr>
          <p:nvPr/>
        </p:nvCxnSpPr>
        <p:spPr>
          <a:xfrm>
            <a:off x="0" y="530361"/>
            <a:ext cx="11463655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FFD4D89-B242-FA82-D94C-16F14B37A460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63619D7B-CA82-4F16-E996-489775D5F337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8E3DE2E-8EC8-DA30-2A3F-C35C6EF08F63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B2BAA90-3E21-79AE-7751-26EF2853A7D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5B0A1806-131F-0FB3-B51C-BEF481BCFF2F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69619E2-AAD7-DF90-B1DF-5C6B8C1AD5F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000B4C6-779B-8454-0C83-124C3E6C1ABE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EBA275C-1F0A-9A3F-6797-E5AA36BC56DA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190098E-74D6-FD09-C350-85864766647B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B96760B5-8FBF-F6DC-D37D-16F69417D0A7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EF5372A2-3C0D-815F-3906-6DAF27825D6B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7E8F388-B954-9512-E839-D5B806F125E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415AA1F3-819F-E36E-58A8-9919BA0E1DED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DF454E-AAF0-76F4-79A3-5759645AB7E8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7597C92-B0A7-43D5-8BC7-3C45E96C4DED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ADD8C192-B1F6-169F-A3DB-ADCAEB7FD8A4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B5DD3402-9EBF-ED3C-C98B-3E1E296319CB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E27955F-5A50-1714-4AC0-CA75A4B342E1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6FBDBE3-AB2A-C57C-AEEE-B447298B9448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23F63AFE-A818-1064-0869-746331F70EE8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10A3781-D9BE-EA5D-F311-9AB2EEFA4E0E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E28F72FA-EB86-C4B6-2F08-D484821B9E7C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18F6628-E789-B14A-577C-796E2A483CB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95DACD2-1245-6642-3FA5-066DBA28CD9B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9E13974-A17F-F5EB-8789-BE2663DC6602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033135E5-B478-6D4F-786F-F8A04D36614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187F67D-A95F-594F-A314-BF6362172972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55E8466-A84B-6125-9BB8-D71C5AB38159}"/>
              </a:ext>
            </a:extLst>
          </p:cNvPr>
          <p:cNvSpPr txBox="1"/>
          <p:nvPr/>
        </p:nvSpPr>
        <p:spPr>
          <a:xfrm>
            <a:off x="4276689" y="2921168"/>
            <a:ext cx="36386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6000" dirty="0">
                <a:solidFill>
                  <a:schemeClr val="bg1"/>
                </a:solidFill>
              </a:rPr>
              <a:t>데모 시연</a:t>
            </a:r>
          </a:p>
        </p:txBody>
      </p:sp>
    </p:spTree>
    <p:extLst>
      <p:ext uri="{BB962C8B-B14F-4D97-AF65-F5344CB8AC3E}">
        <p14:creationId xmlns:p14="http://schemas.microsoft.com/office/powerpoint/2010/main" val="2184996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AF9F9E-9DBA-1F84-E9D8-9417C90F07A2}"/>
              </a:ext>
            </a:extLst>
          </p:cNvPr>
          <p:cNvSpPr txBox="1"/>
          <p:nvPr/>
        </p:nvSpPr>
        <p:spPr>
          <a:xfrm>
            <a:off x="4272424" y="2967335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613951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42003" y="26171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0" y="2890391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-52899" y="2435434"/>
            <a:ext cx="1027845" cy="528548"/>
            <a:chOff x="261125" y="2435434"/>
            <a:chExt cx="1027845" cy="528548"/>
          </a:xfrm>
        </p:grpSpPr>
        <p:sp>
          <p:nvSpPr>
            <p:cNvPr id="5" name="타원 4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255547" y="2435434"/>
            <a:ext cx="1027846" cy="528548"/>
            <a:chOff x="1378613" y="2435434"/>
            <a:chExt cx="1027846" cy="528548"/>
          </a:xfrm>
        </p:grpSpPr>
        <p:sp>
          <p:nvSpPr>
            <p:cNvPr id="7" name="타원 6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2512870" y="2435434"/>
            <a:ext cx="973343" cy="528548"/>
            <a:chOff x="2523352" y="2435434"/>
            <a:chExt cx="973343" cy="528548"/>
          </a:xfrm>
        </p:grpSpPr>
        <p:sp>
          <p:nvSpPr>
            <p:cNvPr id="9" name="타원 8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3889857" y="2435434"/>
            <a:ext cx="1027845" cy="528548"/>
            <a:chOff x="3680916" y="2435434"/>
            <a:chExt cx="1027845" cy="528548"/>
          </a:xfrm>
        </p:grpSpPr>
        <p:sp>
          <p:nvSpPr>
            <p:cNvPr id="11" name="타원 10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5217279" y="2435434"/>
            <a:ext cx="1027846" cy="528548"/>
            <a:chOff x="4928247" y="2435434"/>
            <a:chExt cx="1027846" cy="528548"/>
          </a:xfrm>
        </p:grpSpPr>
        <p:sp>
          <p:nvSpPr>
            <p:cNvPr id="15" name="타원 14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689735" y="2435434"/>
            <a:ext cx="1027846" cy="528548"/>
            <a:chOff x="6217253" y="2435434"/>
            <a:chExt cx="1027846" cy="528548"/>
          </a:xfrm>
        </p:grpSpPr>
        <p:sp>
          <p:nvSpPr>
            <p:cNvPr id="18" name="타원 17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8057706" y="2435434"/>
            <a:ext cx="1314782" cy="528548"/>
            <a:chOff x="7326727" y="2435434"/>
            <a:chExt cx="1314782" cy="528548"/>
          </a:xfrm>
        </p:grpSpPr>
        <p:sp>
          <p:nvSpPr>
            <p:cNvPr id="21" name="타원 20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9423426" y="2435952"/>
            <a:ext cx="1369286" cy="536686"/>
            <a:chOff x="8552419" y="2435434"/>
            <a:chExt cx="1369286" cy="536686"/>
          </a:xfrm>
        </p:grpSpPr>
        <p:sp>
          <p:nvSpPr>
            <p:cNvPr id="24" name="타원 23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06467E1-5968-AE6A-94D9-5A4917F808B6}"/>
              </a:ext>
            </a:extLst>
          </p:cNvPr>
          <p:cNvGrpSpPr/>
          <p:nvPr/>
        </p:nvGrpSpPr>
        <p:grpSpPr>
          <a:xfrm>
            <a:off x="11023324" y="2427296"/>
            <a:ext cx="1027845" cy="536686"/>
            <a:chOff x="8723139" y="2435434"/>
            <a:chExt cx="1027845" cy="536686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EAE9A874-6EFB-D8AD-B50A-DD6E13695F0D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D18D08E-6C3B-5D48-CAAC-8911FFD7D9A5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114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214173" y="5470675"/>
            <a:ext cx="776366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지구와 점차 가까워지는 달</a:t>
            </a:r>
            <a:endParaRPr lang="en-US" altLang="ko-KR" sz="28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i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지구로 다가오는 달에 의해 점차 강력해지는 밀물과 썰물에서 살아남아라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5D515C7-9F32-5C61-0D80-A457923FB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204" y="1442217"/>
            <a:ext cx="2338829" cy="233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369372B-8A1D-81E2-4DD3-47D36BB63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061" y="2219991"/>
            <a:ext cx="693468" cy="693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D8AA35-C7B9-21E3-ADC9-1DBF4FCB660E}"/>
              </a:ext>
            </a:extLst>
          </p:cNvPr>
          <p:cNvSpPr txBox="1"/>
          <p:nvPr/>
        </p:nvSpPr>
        <p:spPr>
          <a:xfrm>
            <a:off x="4060987" y="4164195"/>
            <a:ext cx="3996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장르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인칭 서바이벌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샌드박스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게임</a:t>
            </a:r>
            <a:endParaRPr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 타임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달</a:t>
            </a:r>
            <a:endParaRPr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 인원 최소 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~50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</a:t>
            </a:r>
          </a:p>
        </p:txBody>
      </p:sp>
      <p:cxnSp>
        <p:nvCxnSpPr>
          <p:cNvPr id="124" name="직선 연결선 123">
            <a:extLst>
              <a:ext uri="{FF2B5EF4-FFF2-40B4-BE49-F238E27FC236}">
                <a16:creationId xmlns:a16="http://schemas.microsoft.com/office/drawing/2014/main" id="{F9140A9C-061F-B22D-A06A-C0828B871A1B}"/>
              </a:ext>
            </a:extLst>
          </p:cNvPr>
          <p:cNvCxnSpPr>
            <a:cxnSpLocks/>
            <a:endCxn id="126" idx="2"/>
          </p:cNvCxnSpPr>
          <p:nvPr/>
        </p:nvCxnSpPr>
        <p:spPr>
          <a:xfrm>
            <a:off x="0" y="530361"/>
            <a:ext cx="387434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3E85F28A-FBDC-9356-EF17-F0EDEF49C888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E0251AB2-644A-1ACE-B6B5-11CD21EF9444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69F075E-0B45-04BC-FD52-96549C829F85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024" name="그룹 1023">
            <a:extLst>
              <a:ext uri="{FF2B5EF4-FFF2-40B4-BE49-F238E27FC236}">
                <a16:creationId xmlns:a16="http://schemas.microsoft.com/office/drawing/2014/main" id="{E5DDAA99-EA6C-85FA-2868-9FAA9D753CAB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025" name="타원 1024">
              <a:extLst>
                <a:ext uri="{FF2B5EF4-FFF2-40B4-BE49-F238E27FC236}">
                  <a16:creationId xmlns:a16="http://schemas.microsoft.com/office/drawing/2014/main" id="{471687D0-F5D4-DAF2-D824-71E5BCF76DEC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26" name="TextBox 1025">
              <a:extLst>
                <a:ext uri="{FF2B5EF4-FFF2-40B4-BE49-F238E27FC236}">
                  <a16:creationId xmlns:a16="http://schemas.microsoft.com/office/drawing/2014/main" id="{32AE6D69-99AE-CB39-D4DD-C7BA27319815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027" name="그룹 1026">
            <a:extLst>
              <a:ext uri="{FF2B5EF4-FFF2-40B4-BE49-F238E27FC236}">
                <a16:creationId xmlns:a16="http://schemas.microsoft.com/office/drawing/2014/main" id="{230B716A-FC15-9842-BA40-9CD4E859CEF8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029" name="타원 1028">
              <a:extLst>
                <a:ext uri="{FF2B5EF4-FFF2-40B4-BE49-F238E27FC236}">
                  <a16:creationId xmlns:a16="http://schemas.microsoft.com/office/drawing/2014/main" id="{7CA83D51-024F-D0BC-6761-4BAAE45FCA16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E76D6288-4204-ECA0-FC4F-A886255EF07F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031" name="그룹 1030">
            <a:extLst>
              <a:ext uri="{FF2B5EF4-FFF2-40B4-BE49-F238E27FC236}">
                <a16:creationId xmlns:a16="http://schemas.microsoft.com/office/drawing/2014/main" id="{D5B2EC11-EB5A-38D9-6FA8-42CBD1FD186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032" name="타원 1031">
              <a:extLst>
                <a:ext uri="{FF2B5EF4-FFF2-40B4-BE49-F238E27FC236}">
                  <a16:creationId xmlns:a16="http://schemas.microsoft.com/office/drawing/2014/main" id="{AE98869A-0165-2A99-43B3-970B5E86E7BA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3" name="TextBox 1032">
              <a:extLst>
                <a:ext uri="{FF2B5EF4-FFF2-40B4-BE49-F238E27FC236}">
                  <a16:creationId xmlns:a16="http://schemas.microsoft.com/office/drawing/2014/main" id="{CDA2C6A3-BCF1-FC60-DFD5-2B40D9DEC726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034" name="그룹 1033">
            <a:extLst>
              <a:ext uri="{FF2B5EF4-FFF2-40B4-BE49-F238E27FC236}">
                <a16:creationId xmlns:a16="http://schemas.microsoft.com/office/drawing/2014/main" id="{B51FC11E-9D7C-98BC-62AC-BBF2CFB7703E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035" name="타원 1034">
              <a:extLst>
                <a:ext uri="{FF2B5EF4-FFF2-40B4-BE49-F238E27FC236}">
                  <a16:creationId xmlns:a16="http://schemas.microsoft.com/office/drawing/2014/main" id="{0003E3BE-D02B-2A3F-363B-8E63AC96E03A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6" name="TextBox 1035">
              <a:extLst>
                <a:ext uri="{FF2B5EF4-FFF2-40B4-BE49-F238E27FC236}">
                  <a16:creationId xmlns:a16="http://schemas.microsoft.com/office/drawing/2014/main" id="{F528DE85-8599-8EB2-12D2-B939862721E9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1037" name="그룹 1036">
            <a:extLst>
              <a:ext uri="{FF2B5EF4-FFF2-40B4-BE49-F238E27FC236}">
                <a16:creationId xmlns:a16="http://schemas.microsoft.com/office/drawing/2014/main" id="{97555766-2A72-9A79-C9F3-4DACC75C59DD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1038" name="타원 1037">
              <a:extLst>
                <a:ext uri="{FF2B5EF4-FFF2-40B4-BE49-F238E27FC236}">
                  <a16:creationId xmlns:a16="http://schemas.microsoft.com/office/drawing/2014/main" id="{3EDA52DD-5540-8657-DF24-9F8774B72820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9" name="TextBox 1038">
              <a:extLst>
                <a:ext uri="{FF2B5EF4-FFF2-40B4-BE49-F238E27FC236}">
                  <a16:creationId xmlns:a16="http://schemas.microsoft.com/office/drawing/2014/main" id="{AA758EC4-9794-561D-F082-DE6F0BCC1519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5BFA4539-2C38-6FF1-1643-4CE78B160133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1041" name="타원 1040">
              <a:extLst>
                <a:ext uri="{FF2B5EF4-FFF2-40B4-BE49-F238E27FC236}">
                  <a16:creationId xmlns:a16="http://schemas.microsoft.com/office/drawing/2014/main" id="{6E352386-6F65-AA16-A013-0743D0C91033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BE430773-38AF-58A6-EB94-9180A4EB81AA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1043" name="그룹 1042">
            <a:extLst>
              <a:ext uri="{FF2B5EF4-FFF2-40B4-BE49-F238E27FC236}">
                <a16:creationId xmlns:a16="http://schemas.microsoft.com/office/drawing/2014/main" id="{5C1500AD-3DCD-1AE2-4814-CF7297ECB580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1044" name="타원 1043">
              <a:extLst>
                <a:ext uri="{FF2B5EF4-FFF2-40B4-BE49-F238E27FC236}">
                  <a16:creationId xmlns:a16="http://schemas.microsoft.com/office/drawing/2014/main" id="{6E603BE0-A5AF-5419-14FC-B2D7D02655E6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5" name="TextBox 1044">
              <a:extLst>
                <a:ext uri="{FF2B5EF4-FFF2-40B4-BE49-F238E27FC236}">
                  <a16:creationId xmlns:a16="http://schemas.microsoft.com/office/drawing/2014/main" id="{FD47EEDF-9B8C-8807-B295-FCB60A704CB8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46" name="그룹 1045">
            <a:extLst>
              <a:ext uri="{FF2B5EF4-FFF2-40B4-BE49-F238E27FC236}">
                <a16:creationId xmlns:a16="http://schemas.microsoft.com/office/drawing/2014/main" id="{C24FCD91-6AC6-4233-570D-1430851D5EC4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1047" name="타원 1046">
              <a:extLst>
                <a:ext uri="{FF2B5EF4-FFF2-40B4-BE49-F238E27FC236}">
                  <a16:creationId xmlns:a16="http://schemas.microsoft.com/office/drawing/2014/main" id="{E1DF3DB6-A8C7-680C-5B6D-BF37D9FFBAA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8" name="TextBox 1047">
              <a:extLst>
                <a:ext uri="{FF2B5EF4-FFF2-40B4-BE49-F238E27FC236}">
                  <a16:creationId xmlns:a16="http://schemas.microsoft.com/office/drawing/2014/main" id="{7DAC8963-D9A0-E17C-B705-90263219DD9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1052" name="직선 연결선 1051">
            <a:extLst>
              <a:ext uri="{FF2B5EF4-FFF2-40B4-BE49-F238E27FC236}">
                <a16:creationId xmlns:a16="http://schemas.microsoft.com/office/drawing/2014/main" id="{5E10D915-8A44-CDE4-DC47-BDA33F037C2A}"/>
              </a:ext>
            </a:extLst>
          </p:cNvPr>
          <p:cNvCxnSpPr>
            <a:cxnSpLocks/>
            <a:stCxn id="126" idx="6"/>
          </p:cNvCxnSpPr>
          <p:nvPr/>
        </p:nvCxnSpPr>
        <p:spPr>
          <a:xfrm flipV="1">
            <a:off x="534615" y="530361"/>
            <a:ext cx="11657385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1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204F1F0-91D1-D480-5EFF-4916BF2E3491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0" y="530361"/>
            <a:ext cx="1695878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DFEDF7A0-1453-9C15-0188-FB927D1F8EB8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A4138AC-4D94-65D1-5384-4331FC23B934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1D2FA2-EC9B-FAA5-96D3-3D55D2EFAA0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AC6B33D-1622-D884-391F-E977B32C230E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49C7884-04C2-74F5-10C0-31B89981BF49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37E35F-93B0-E713-B9C2-25DBA931F5A3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96067E8-6FF4-C01F-5263-5E445C7119E1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53BB542B-4B24-3A1C-C3B7-339D788B67FC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BA2AE47-ECE9-CF30-FB60-B3B88C727CE7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91B5E3B-AFE7-AA21-4D2A-F98E80CC763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E6B644B2-5E00-8258-01CE-A513BB610BF4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5EAA12D-D426-D708-4EC0-D8112D212FE7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EF99827-FD92-905A-9D36-F645E9115678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377C8BE-E2B7-C374-8113-B7656FB277D9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96DAB4-0906-335E-8332-608AF0D02FB1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97043B3-3D34-FB44-EFC0-4943196924D9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C7FA19F4-118D-CC89-849E-AEDF14537986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B2BEC5-EBCF-2DFC-380B-F1D30E9EB3FD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712E136-F6A7-4E43-6484-20A4AF6CABD9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6CB978D6-F70A-06A3-0240-3527B333224D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A97B4D3-48AF-54D0-BFE6-36A0548B6FE6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65711B2-456B-B21E-A05B-D5323CAC2825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A99ECD9B-AACA-9E57-6345-85B2B564C45F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DB8D738-9446-E594-40B4-187EFF50C7C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6940A86-0A92-8DBD-991B-37B9B9F5C489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9D0561C6-45C5-3670-6012-B2176AC63800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940F96A-8D8C-227B-61CE-9FCDE1E15C5B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5C56741C-BC43-3F9B-7437-8B3960486394}"/>
              </a:ext>
            </a:extLst>
          </p:cNvPr>
          <p:cNvCxnSpPr>
            <a:cxnSpLocks/>
            <a:stCxn id="13" idx="6"/>
          </p:cNvCxnSpPr>
          <p:nvPr/>
        </p:nvCxnSpPr>
        <p:spPr>
          <a:xfrm flipV="1">
            <a:off x="1843059" y="530361"/>
            <a:ext cx="10348941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A6484F5A-5BB5-0BDF-9E61-B3E97D216D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430956"/>
              </p:ext>
            </p:extLst>
          </p:nvPr>
        </p:nvGraphicFramePr>
        <p:xfrm>
          <a:off x="2283393" y="1935553"/>
          <a:ext cx="8128000" cy="31410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6824">
                  <a:extLst>
                    <a:ext uri="{9D8B030D-6E8A-4147-A177-3AD203B41FA5}">
                      <a16:colId xmlns:a16="http://schemas.microsoft.com/office/drawing/2014/main" val="643242284"/>
                    </a:ext>
                  </a:extLst>
                </a:gridCol>
                <a:gridCol w="2977176">
                  <a:extLst>
                    <a:ext uri="{9D8B030D-6E8A-4147-A177-3AD203B41FA5}">
                      <a16:colId xmlns:a16="http://schemas.microsoft.com/office/drawing/2014/main" val="2771489241"/>
                    </a:ext>
                  </a:extLst>
                </a:gridCol>
                <a:gridCol w="985224">
                  <a:extLst>
                    <a:ext uri="{9D8B030D-6E8A-4147-A177-3AD203B41FA5}">
                      <a16:colId xmlns:a16="http://schemas.microsoft.com/office/drawing/2014/main" val="447808278"/>
                    </a:ext>
                  </a:extLst>
                </a:gridCol>
                <a:gridCol w="3078776">
                  <a:extLst>
                    <a:ext uri="{9D8B030D-6E8A-4147-A177-3AD203B41FA5}">
                      <a16:colId xmlns:a16="http://schemas.microsoft.com/office/drawing/2014/main" val="3738768258"/>
                    </a:ext>
                  </a:extLst>
                </a:gridCol>
              </a:tblGrid>
              <a:tr h="44871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이동</a:t>
                      </a:r>
                    </a:p>
                  </a:txBody>
                  <a:tcPr marT="50292" marB="50292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상호작용</a:t>
                      </a:r>
                    </a:p>
                  </a:txBody>
                  <a:tcPr marT="50292" marB="50292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618887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W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전면 이동</a:t>
                      </a:r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E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배치모드 변경</a:t>
                      </a:r>
                    </a:p>
                  </a:txBody>
                  <a:tcPr marT="55321" marB="55321"/>
                </a:tc>
                <a:extLst>
                  <a:ext uri="{0D108BD9-81ED-4DB2-BD59-A6C34878D82A}">
                    <a16:rowId xmlns:a16="http://schemas.microsoft.com/office/drawing/2014/main" val="2858773654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A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좌측 이동</a:t>
                      </a:r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I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인벤토리</a:t>
                      </a:r>
                    </a:p>
                  </a:txBody>
                  <a:tcPr marT="55321" marB="55321"/>
                </a:tc>
                <a:extLst>
                  <a:ext uri="{0D108BD9-81ED-4DB2-BD59-A6C34878D82A}">
                    <a16:rowId xmlns:a16="http://schemas.microsoft.com/office/drawing/2014/main" val="455224134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S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후방 이동</a:t>
                      </a:r>
                      <a:endParaRPr lang="en-US" altLang="ko-KR" sz="2200" dirty="0"/>
                    </a:p>
                  </a:txBody>
                  <a:tcPr marT="55321" marB="55321"/>
                </a:tc>
                <a:tc rowSpan="4" gridSpan="2">
                  <a:txBody>
                    <a:bodyPr/>
                    <a:lstStyle/>
                    <a:p>
                      <a:pPr algn="ctr" latinLnBrk="1"/>
                      <a:endParaRPr lang="ko-KR" altLang="en-US" sz="2200" dirty="0"/>
                    </a:p>
                  </a:txBody>
                  <a:tcPr marT="50292" marB="50292"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7790628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D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우측 이동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856816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Shift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달리기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311386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Ctrl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앉기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604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7629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7ACD68B-BA2A-29C3-793A-45FD86E026A9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0" y="530361"/>
            <a:ext cx="2925948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35740DBD-9B9A-419C-F268-9489D95EA222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51FD6389-FC97-BFE8-F54F-2FEBA8D96385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F8E6BF2-4945-78FE-141C-116884D4D8F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838C6C21-BB7A-207D-2130-7F7E8E7CF42B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5D49693A-0696-DB7F-2756-71EE3E19057D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C325A8-BD8B-43F7-27DF-A42AE292E0A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72A0481-51CB-17EA-8A74-34A1E067B887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0CF43CBE-98B9-03BD-E33A-721E5514A9E2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6468C07-6B5A-0F1E-BDD6-2499F221925E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1D715BA-595E-1362-2A2C-6CDE6EB226E8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6A9F42EB-96B3-2E4E-600E-9F26AF4F0397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87FF619-7CAB-50D6-DB73-6B222E5CBD75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CD444B3-BC23-8BF7-C04D-EFE239291FF5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8AEDF9-3536-8892-9C5C-81240F02583E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7163DD3-D164-A175-0561-D323C1D0B653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481FF7D-249C-15A0-D2C5-ED99603767BF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5116D1A4-F87B-69CD-644D-7AD82459C047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28D229A-B8CF-6153-E22E-4AEE1BAC606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45A9284-3A29-03B1-D71C-1BEAA9844302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B47251B-D60B-5446-E2F2-CBED0645E7C9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AC9B644-2A11-DEDD-7D19-489AA38B908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A8C76CB-3389-33F1-BF9F-364BC1FE6308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36BE73B5-AD50-EA59-97E6-C8473E65DFAD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BE02C2E-EF06-E3CB-C320-3384001F1286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F41584C7-379D-076C-6DA7-B3B3DCC89AEE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0A3154A9-5CAC-B9D0-FA84-59E6E75F4362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D2B04BA-2987-DA9C-2C33-93E87B15504F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03B9B1F-67FC-B949-CD78-F3D6BEAC5DD9}"/>
              </a:ext>
            </a:extLst>
          </p:cNvPr>
          <p:cNvCxnSpPr>
            <a:cxnSpLocks/>
            <a:stCxn id="19" idx="6"/>
          </p:cNvCxnSpPr>
          <p:nvPr/>
        </p:nvCxnSpPr>
        <p:spPr>
          <a:xfrm flipV="1">
            <a:off x="3073129" y="530361"/>
            <a:ext cx="9118871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A45B096C-9311-34ED-035C-0FCE5E3EFC86}"/>
              </a:ext>
            </a:extLst>
          </p:cNvPr>
          <p:cNvGrpSpPr/>
          <p:nvPr/>
        </p:nvGrpSpPr>
        <p:grpSpPr>
          <a:xfrm>
            <a:off x="2731668" y="1763795"/>
            <a:ext cx="6146231" cy="3330410"/>
            <a:chOff x="1124924" y="2410660"/>
            <a:chExt cx="6146231" cy="3330410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1D150042-AADC-B6DC-7B3D-1DEF3E88DB07}"/>
                </a:ext>
              </a:extLst>
            </p:cNvPr>
            <p:cNvGrpSpPr/>
            <p:nvPr/>
          </p:nvGrpSpPr>
          <p:grpSpPr>
            <a:xfrm>
              <a:off x="1124924" y="2410660"/>
              <a:ext cx="6146231" cy="3330410"/>
              <a:chOff x="1350244" y="2348516"/>
              <a:chExt cx="6146231" cy="3330410"/>
            </a:xfrm>
          </p:grpSpPr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695A9AEC-8C32-446F-A341-2A4809F0D460}"/>
                  </a:ext>
                </a:extLst>
              </p:cNvPr>
              <p:cNvSpPr/>
              <p:nvPr/>
            </p:nvSpPr>
            <p:spPr>
              <a:xfrm>
                <a:off x="1350244" y="2348516"/>
                <a:ext cx="2549462" cy="9159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2000" b="1" dirty="0" err="1">
                    <a:solidFill>
                      <a:schemeClr val="bg1"/>
                    </a:solidFill>
                  </a:rPr>
                  <a:t>백터</a:t>
                </a:r>
                <a:r>
                  <a:rPr lang="ko-KR" altLang="en-US" sz="2000" b="1" dirty="0">
                    <a:solidFill>
                      <a:schemeClr val="bg1"/>
                    </a:solidFill>
                  </a:rPr>
                  <a:t> 아트</a:t>
                </a:r>
                <a:endParaRPr lang="en-US" altLang="ko-KR" sz="2000" b="1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dirty="0" err="1">
                    <a:solidFill>
                      <a:schemeClr val="bg1"/>
                    </a:solidFill>
                  </a:rPr>
                  <a:t>백터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 아트 스타일 구현</a:t>
                </a: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97D9F852-CD09-847D-83AC-B990684EB415}"/>
                  </a:ext>
                </a:extLst>
              </p:cNvPr>
              <p:cNvSpPr/>
              <p:nvPr/>
            </p:nvSpPr>
            <p:spPr>
              <a:xfrm>
                <a:off x="4546083" y="2348516"/>
                <a:ext cx="2950392" cy="1331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2000" b="1" dirty="0">
                    <a:solidFill>
                      <a:schemeClr val="bg1"/>
                    </a:solidFill>
                  </a:rPr>
                  <a:t>절차적 생성</a:t>
                </a:r>
                <a:endParaRPr lang="en-US" altLang="ko-KR" sz="2000" b="1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dirty="0">
                    <a:solidFill>
                      <a:schemeClr val="bg1"/>
                    </a:solidFill>
                  </a:rPr>
                  <a:t>절차적 생성 기법으로 맵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,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오브젝트 자동화 구현</a:t>
                </a:r>
                <a:endParaRPr lang="en-US" altLang="ko-KR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980325CB-BCDB-EC90-7011-019080C6B2E7}"/>
                  </a:ext>
                </a:extLst>
              </p:cNvPr>
              <p:cNvSpPr/>
              <p:nvPr/>
            </p:nvSpPr>
            <p:spPr>
              <a:xfrm>
                <a:off x="4681475" y="4347471"/>
                <a:ext cx="2743230" cy="1331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2000" b="1" dirty="0">
                    <a:solidFill>
                      <a:schemeClr val="bg1"/>
                    </a:solidFill>
                  </a:rPr>
                  <a:t>오브젝트 </a:t>
                </a:r>
                <a:r>
                  <a:rPr lang="ko-KR" altLang="en-US" sz="2000" b="1" dirty="0" err="1">
                    <a:solidFill>
                      <a:schemeClr val="bg1"/>
                    </a:solidFill>
                  </a:rPr>
                  <a:t>풀링</a:t>
                </a:r>
                <a:endParaRPr lang="en-US" altLang="ko-KR" sz="2000" b="1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dirty="0">
                    <a:solidFill>
                      <a:schemeClr val="bg1"/>
                    </a:solidFill>
                  </a:rPr>
                  <a:t>오브젝트 </a:t>
                </a:r>
                <a:r>
                  <a:rPr lang="ko-KR" altLang="en-US" dirty="0" err="1">
                    <a:solidFill>
                      <a:schemeClr val="bg1"/>
                    </a:solidFill>
                  </a:rPr>
                  <a:t>풀링을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 이용한 최적화</a:t>
                </a:r>
                <a:endParaRPr lang="en-US" altLang="ko-KR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5AACF8F4-7185-305E-F6B3-2DC665736985}"/>
                </a:ext>
              </a:extLst>
            </p:cNvPr>
            <p:cNvSpPr/>
            <p:nvPr/>
          </p:nvSpPr>
          <p:spPr>
            <a:xfrm>
              <a:off x="1255547" y="4409614"/>
              <a:ext cx="2743230" cy="13314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2000" b="1" dirty="0">
                  <a:solidFill>
                    <a:schemeClr val="bg1"/>
                  </a:solidFill>
                </a:rPr>
                <a:t>수동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,</a:t>
              </a:r>
              <a:r>
                <a:rPr lang="ko-KR" altLang="en-US" sz="2000" b="1" dirty="0">
                  <a:solidFill>
                    <a:schemeClr val="bg1"/>
                  </a:solidFill>
                </a:rPr>
                <a:t>자동 건설모드</a:t>
              </a:r>
              <a:endParaRPr lang="en-US" altLang="ko-KR" sz="20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chemeClr val="bg1"/>
                  </a:solidFill>
                </a:rPr>
                <a:t>그리드</a:t>
              </a:r>
              <a:r>
                <a:rPr lang="en-US" altLang="ko-KR" dirty="0">
                  <a:solidFill>
                    <a:schemeClr val="bg1"/>
                  </a:solidFill>
                </a:rPr>
                <a:t>,</a:t>
              </a:r>
              <a:r>
                <a:rPr lang="ko-KR" altLang="en-US" dirty="0">
                  <a:solidFill>
                    <a:schemeClr val="bg1"/>
                  </a:solidFill>
                </a:rPr>
                <a:t>마우스 위치에 따른 건설모드 제작</a:t>
              </a:r>
              <a:endParaRPr lang="en-US" altLang="ko-KR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591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C3F51128-7A73-23F1-F4A6-903C70CE8778}"/>
              </a:ext>
            </a:extLst>
          </p:cNvPr>
          <p:cNvCxnSpPr>
            <a:cxnSpLocks/>
            <a:stCxn id="16" idx="6"/>
          </p:cNvCxnSpPr>
          <p:nvPr/>
        </p:nvCxnSpPr>
        <p:spPr>
          <a:xfrm flipV="1">
            <a:off x="4477364" y="528160"/>
            <a:ext cx="7714636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67A417A0-374B-E2E5-F486-109996214C43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0" y="530361"/>
            <a:ext cx="4330183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2A228BDA-63DB-DFE9-7AA7-6D0B30CAE1DD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0EF335B-93D7-D279-F6B0-39B25C330D05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B9BDAF-29D3-9245-E2A5-17C2DA5AD691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68CD6D7-818E-71B8-FD64-B02651639893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32176E6-F3B0-BAD1-EEC6-BDE594997EA7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260D78-C360-7B62-F630-19ABB51C03E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326CBA-F553-BC4A-15F5-73D6B94BBDC6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47E0D19A-DD5E-2C8A-47BC-AAABF581C910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B4650C3-0F6C-1AE8-C319-C3B4209A6757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D74E5AF-C005-A959-FDFA-08A068A6CB6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3241A2ED-FFEB-A9DD-BB16-B983B6F2C642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D022B6D-FF05-6D46-3A9B-2155BC86149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F687F3E-FD37-4441-E916-57EF8D68F513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39768397-0412-BC6F-2368-FC194D9048B7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382A18D-DF80-56C3-E549-939FDE20D03A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CC092D1-303F-91A1-EAD4-7D37D2A950FC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AFAF949-290B-21F3-D76E-4A1A3336E8AE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BB823C-EE9B-B758-FF01-CE30262B1009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673692B-3FD0-4B53-93F6-1EC36472C34F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1F1E413B-A389-B55A-C67C-4D33B12E5567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561743E-633F-419C-A572-084BD23BD478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38DD846-7E40-8CB1-F527-98EAF2714F59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C535D41-CB7E-B1B3-3AD7-FDC3B0EE40BF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442321F-FFD8-33D4-AB8B-59F37F0EA8DF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7A7F349-9035-8B5A-77B4-F50E449EB0B7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D44A11E8-A0C9-69DD-7B03-828B91848582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D75F3DD-B2F2-5115-A754-91F073679B2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4674501-C912-FC16-CCDE-18CDE3B427E1}"/>
              </a:ext>
            </a:extLst>
          </p:cNvPr>
          <p:cNvSpPr txBox="1"/>
          <p:nvPr/>
        </p:nvSpPr>
        <p:spPr>
          <a:xfrm>
            <a:off x="4968804" y="1506289"/>
            <a:ext cx="1524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 목표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C636B8C-2842-044E-DEA7-BC3196A4F8A3}"/>
              </a:ext>
            </a:extLst>
          </p:cNvPr>
          <p:cNvSpPr txBox="1"/>
          <p:nvPr/>
        </p:nvSpPr>
        <p:spPr>
          <a:xfrm>
            <a:off x="1531289" y="2586419"/>
            <a:ext cx="9129422" cy="1973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밀물과 썰물에 따른 시간적 분리와 그로 인한 공간적 분리가 생기는 게임 개발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시간에 따라 강해지는 난관을 극복하기 위해 자동화 기지를 설계 하고 활용하는 게임 개발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ko-KR" altLang="en-US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백터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아트 텍스처 와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쉐이더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코드를 이용한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백터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아트 스타일의 파도 구현</a:t>
            </a:r>
          </a:p>
        </p:txBody>
      </p:sp>
    </p:spTree>
    <p:extLst>
      <p:ext uri="{BB962C8B-B14F-4D97-AF65-F5344CB8AC3E}">
        <p14:creationId xmlns:p14="http://schemas.microsoft.com/office/powerpoint/2010/main" val="3505304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>
            <a:stCxn id="50" idx="6"/>
          </p:cNvCxnSpPr>
          <p:nvPr/>
        </p:nvCxnSpPr>
        <p:spPr>
          <a:xfrm flipV="1">
            <a:off x="5804784" y="528160"/>
            <a:ext cx="6387216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>
            <a:endCxn id="50" idx="2"/>
          </p:cNvCxnSpPr>
          <p:nvPr/>
        </p:nvCxnSpPr>
        <p:spPr>
          <a:xfrm>
            <a:off x="0" y="530361"/>
            <a:ext cx="5657603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1.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소개</a:t>
              </a: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1" name="타원 40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2.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조작</a:t>
              </a: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3.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기술요소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4.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연구 분야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5.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역할 분담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6.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개발 내용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7.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문제점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보완책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9" name="타원 58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8.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향후 개발일정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2" name="타원 61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9.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데모 시연</a:t>
              </a:r>
            </a:p>
          </p:txBody>
        </p:sp>
      </p:grpSp>
      <p:graphicFrame>
        <p:nvGraphicFramePr>
          <p:cNvPr id="67" name="표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759273"/>
              </p:ext>
            </p:extLst>
          </p:nvPr>
        </p:nvGraphicFramePr>
        <p:xfrm>
          <a:off x="2899175" y="2234958"/>
          <a:ext cx="6393649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9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5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9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조영환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김태현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양영현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플레이어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파도 </a:t>
                      </a:r>
                      <a:r>
                        <a:rPr lang="ko-KR" altLang="en-US" dirty="0" err="1"/>
                        <a:t>쉐이더</a:t>
                      </a:r>
                      <a:r>
                        <a:rPr lang="ko-KR" altLang="en-US" dirty="0"/>
                        <a:t> 코드제작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리소스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오브젝트 설치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노이즈 맵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쉐이더</a:t>
                      </a:r>
                      <a:r>
                        <a:rPr lang="ko-KR" altLang="en-US" dirty="0"/>
                        <a:t> 코드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베이스 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연동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맵 오브젝트 랜덤 배치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파도 연동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 err="1"/>
                        <a:t>파밍</a:t>
                      </a:r>
                      <a:r>
                        <a:rPr lang="ko-KR" altLang="en-US" dirty="0"/>
                        <a:t> 시스템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stylized lit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오브젝트 </a:t>
                      </a:r>
                      <a:r>
                        <a:rPr lang="ko-KR" altLang="en-US" dirty="0" err="1"/>
                        <a:t>파밍구현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</a:t>
                      </a:r>
                      <a:r>
                        <a:rPr lang="ko-KR" altLang="en-US" dirty="0"/>
                        <a:t>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포톤 서버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게임플레이 설계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/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1.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소개</a:t>
              </a: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2.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조작</a:t>
              </a: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3.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기술요소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4.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연구 분야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5.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역할 분담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6.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개발 내용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7.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문제점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보완책</a:t>
              </a: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8.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향후 개발일정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9.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데모 시연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B60126C-A63E-7EC1-DD8D-414B9F9A1EF1}"/>
              </a:ext>
            </a:extLst>
          </p:cNvPr>
          <p:cNvGrpSpPr>
            <a:grpSpLocks noChangeAspect="1"/>
          </p:cNvGrpSpPr>
          <p:nvPr/>
        </p:nvGrpSpPr>
        <p:grpSpPr>
          <a:xfrm>
            <a:off x="586603" y="1417892"/>
            <a:ext cx="3158303" cy="1800000"/>
            <a:chOff x="586603" y="974549"/>
            <a:chExt cx="4825869" cy="2750390"/>
          </a:xfrm>
        </p:grpSpPr>
        <p:pic>
          <p:nvPicPr>
            <p:cNvPr id="32" name="그림 31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86603" y="974549"/>
              <a:ext cx="4825869" cy="275039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1189209" y="3288145"/>
              <a:ext cx="3620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err="1">
                  <a:solidFill>
                    <a:schemeClr val="bg1"/>
                  </a:solidFill>
                </a:rPr>
                <a:t>노이즈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</a:t>
              </a:r>
              <a:r>
                <a:rPr lang="ko-KR" altLang="en-US" dirty="0">
                  <a:solidFill>
                    <a:schemeClr val="bg1"/>
                  </a:solidFill>
                </a:rPr>
                <a:t> 제작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778D446A-DA34-F2E3-29E0-E5A2AA89063B}"/>
              </a:ext>
            </a:extLst>
          </p:cNvPr>
          <p:cNvGrpSpPr>
            <a:grpSpLocks noChangeAspect="1"/>
          </p:cNvGrpSpPr>
          <p:nvPr/>
        </p:nvGrpSpPr>
        <p:grpSpPr>
          <a:xfrm>
            <a:off x="4493290" y="1417892"/>
            <a:ext cx="3089765" cy="1800000"/>
            <a:chOff x="6345685" y="964258"/>
            <a:chExt cx="4738808" cy="2760681"/>
          </a:xfrm>
        </p:grpSpPr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345685" y="964258"/>
              <a:ext cx="4738808" cy="2760681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6904761" y="3288145"/>
              <a:ext cx="3620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err="1">
                  <a:solidFill>
                    <a:schemeClr val="bg1"/>
                  </a:solidFill>
                </a:rPr>
                <a:t>노이즈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맵에</a:t>
              </a:r>
              <a:r>
                <a:rPr lang="ko-KR" altLang="en-US" dirty="0">
                  <a:solidFill>
                    <a:schemeClr val="bg1"/>
                  </a:solidFill>
                </a:rPr>
                <a:t> 컬러 </a:t>
              </a:r>
              <a:r>
                <a:rPr lang="ko-KR" altLang="en-US" dirty="0" err="1">
                  <a:solidFill>
                    <a:schemeClr val="bg1"/>
                  </a:solidFill>
                </a:rPr>
                <a:t>맵</a:t>
              </a:r>
              <a:r>
                <a:rPr lang="ko-KR" altLang="en-US" dirty="0">
                  <a:solidFill>
                    <a:schemeClr val="bg1"/>
                  </a:solidFill>
                </a:rPr>
                <a:t> 적용</a:t>
              </a:r>
            </a:p>
          </p:txBody>
        </p:sp>
      </p:grpSp>
      <p:cxnSp>
        <p:nvCxnSpPr>
          <p:cNvPr id="37" name="직선 화살표 연결선 36"/>
          <p:cNvCxnSpPr/>
          <p:nvPr/>
        </p:nvCxnSpPr>
        <p:spPr>
          <a:xfrm>
            <a:off x="3744906" y="2390777"/>
            <a:ext cx="7402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E445700-CA3D-F450-343E-BAB82218C6CE}"/>
              </a:ext>
            </a:extLst>
          </p:cNvPr>
          <p:cNvGrpSpPr>
            <a:grpSpLocks noChangeAspect="1"/>
          </p:cNvGrpSpPr>
          <p:nvPr/>
        </p:nvGrpSpPr>
        <p:grpSpPr>
          <a:xfrm>
            <a:off x="8363444" y="1378680"/>
            <a:ext cx="3241953" cy="2179690"/>
            <a:chOff x="586603" y="4095536"/>
            <a:chExt cx="4490514" cy="3019146"/>
          </a:xfrm>
        </p:grpSpPr>
        <p:pic>
          <p:nvPicPr>
            <p:cNvPr id="34" name="그림 33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586603" y="4095536"/>
              <a:ext cx="4490514" cy="2493227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1371373" y="6219432"/>
              <a:ext cx="3105990" cy="8952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삼각형 </a:t>
              </a:r>
              <a:r>
                <a:rPr lang="ko-KR" altLang="en-US" dirty="0" err="1">
                  <a:solidFill>
                    <a:schemeClr val="bg1"/>
                  </a:solidFill>
                </a:rPr>
                <a:t>매쉬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적용하여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구현</a:t>
              </a: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3948372" y="860404"/>
            <a:ext cx="4295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</a:rPr>
              <a:t>펄린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노이즈</a:t>
            </a:r>
            <a:r>
              <a:rPr lang="ko-KR" altLang="en-US" sz="2000" dirty="0">
                <a:solidFill>
                  <a:schemeClr val="bg1"/>
                </a:solidFill>
              </a:rPr>
              <a:t> 기법을 이용한</a:t>
            </a:r>
            <a:r>
              <a:rPr lang="en-US" altLang="ko-KR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맵</a:t>
            </a:r>
            <a:r>
              <a:rPr lang="ko-KR" altLang="en-US" sz="2000" dirty="0">
                <a:solidFill>
                  <a:schemeClr val="bg1"/>
                </a:solidFill>
              </a:rPr>
              <a:t> 제작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EE384E8A-48A7-EBE9-1E04-A7C8851E2D5C}"/>
              </a:ext>
            </a:extLst>
          </p:cNvPr>
          <p:cNvCxnSpPr/>
          <p:nvPr/>
        </p:nvCxnSpPr>
        <p:spPr>
          <a:xfrm>
            <a:off x="7583055" y="2390777"/>
            <a:ext cx="7402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DAC333A-F5CA-C0A3-FC3A-F4F97A20BBA1}"/>
              </a:ext>
            </a:extLst>
          </p:cNvPr>
          <p:cNvGrpSpPr/>
          <p:nvPr/>
        </p:nvGrpSpPr>
        <p:grpSpPr>
          <a:xfrm>
            <a:off x="534615" y="3697887"/>
            <a:ext cx="5148693" cy="2823591"/>
            <a:chOff x="534615" y="3697887"/>
            <a:chExt cx="5148693" cy="2823591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7C766F2D-977A-8962-5585-B707D6F80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4615" y="3697887"/>
              <a:ext cx="4553880" cy="2299709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704F387-8820-9C71-C7C5-96F14AC6A929}"/>
                </a:ext>
              </a:extLst>
            </p:cNvPr>
            <p:cNvSpPr txBox="1"/>
            <p:nvPr/>
          </p:nvSpPr>
          <p:spPr>
            <a:xfrm>
              <a:off x="534615" y="6152146"/>
              <a:ext cx="51486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X</a:t>
              </a:r>
              <a:r>
                <a:rPr lang="ko-KR" altLang="en-US" dirty="0">
                  <a:solidFill>
                    <a:schemeClr val="bg1"/>
                  </a:solidFill>
                </a:rPr>
                <a:t>축으로만 흐르는 파도 </a:t>
              </a:r>
              <a:r>
                <a:rPr lang="ko-KR" altLang="en-US" dirty="0" err="1">
                  <a:solidFill>
                    <a:schemeClr val="bg1"/>
                  </a:solidFill>
                </a:rPr>
                <a:t>쉐이딩하여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맵에</a:t>
              </a:r>
              <a:r>
                <a:rPr lang="ko-KR" altLang="en-US" dirty="0">
                  <a:solidFill>
                    <a:schemeClr val="bg1"/>
                  </a:solidFill>
                </a:rPr>
                <a:t> 적용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3F66BEBE-AABA-A5F6-66F0-E753BA47553C}"/>
              </a:ext>
            </a:extLst>
          </p:cNvPr>
          <p:cNvGrpSpPr/>
          <p:nvPr/>
        </p:nvGrpSpPr>
        <p:grpSpPr>
          <a:xfrm>
            <a:off x="6484140" y="3693268"/>
            <a:ext cx="5391529" cy="2828210"/>
            <a:chOff x="6484140" y="3693268"/>
            <a:chExt cx="5391529" cy="2828210"/>
          </a:xfrm>
        </p:grpSpPr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3A4877AE-FA6A-74BF-E11F-1D64F58A8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3820" y="3693268"/>
              <a:ext cx="4572170" cy="2308946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56C3DAA-645A-E6D4-CC92-0A4DC65541C0}"/>
                </a:ext>
              </a:extLst>
            </p:cNvPr>
            <p:cNvSpPr txBox="1"/>
            <p:nvPr/>
          </p:nvSpPr>
          <p:spPr>
            <a:xfrm>
              <a:off x="6484140" y="6152146"/>
              <a:ext cx="53915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벡터 아트라는 컨셉에 맞게 </a:t>
              </a:r>
              <a:r>
                <a:rPr lang="en-US" altLang="ko-KR" dirty="0">
                  <a:solidFill>
                    <a:schemeClr val="bg1"/>
                  </a:solidFill>
                </a:rPr>
                <a:t>X</a:t>
              </a:r>
              <a:r>
                <a:rPr lang="ko-KR" altLang="en-US" dirty="0">
                  <a:solidFill>
                    <a:schemeClr val="bg1"/>
                  </a:solidFill>
                </a:rPr>
                <a:t>축으로만 흐르게 제작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46B0FD4E-9096-BE5D-70FA-DF16BB36B83D}"/>
              </a:ext>
            </a:extLst>
          </p:cNvPr>
          <p:cNvGrpSpPr>
            <a:grpSpLocks noChangeAspect="1"/>
          </p:cNvGrpSpPr>
          <p:nvPr/>
        </p:nvGrpSpPr>
        <p:grpSpPr>
          <a:xfrm>
            <a:off x="461023" y="1048203"/>
            <a:ext cx="5461294" cy="2944151"/>
            <a:chOff x="1145067" y="1100866"/>
            <a:chExt cx="9834880" cy="5301926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FA9A9F2A-B1AE-4DB4-A213-0A238FFF5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2870" y="1100866"/>
              <a:ext cx="3439636" cy="2328138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AFC9347-CF94-49F8-B660-6595AC44C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53344" y="3451132"/>
              <a:ext cx="2081251" cy="1603169"/>
            </a:xfrm>
            <a:prstGeom prst="rect">
              <a:avLst/>
            </a:prstGeom>
          </p:spPr>
        </p:pic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1D5A2A40-C57F-4BCA-9245-8DFB56ABD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2870" y="3451132"/>
              <a:ext cx="2340475" cy="1603169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AA9A37B8-F11F-49DC-A484-49097F6C1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8732" y="1100869"/>
              <a:ext cx="2963506" cy="2328131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1D801FA9-807C-4B51-9F14-D700B7D57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4595" y="3451132"/>
              <a:ext cx="2014411" cy="1603165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ADD0AA2-D3E0-40C5-9CA7-45B66A61E24E}"/>
                </a:ext>
              </a:extLst>
            </p:cNvPr>
            <p:cNvSpPr txBox="1"/>
            <p:nvPr/>
          </p:nvSpPr>
          <p:spPr>
            <a:xfrm>
              <a:off x="1145067" y="5238857"/>
              <a:ext cx="9834880" cy="1163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벡터 그래픽으로 </a:t>
              </a:r>
              <a:r>
                <a:rPr lang="ko-KR" altLang="en-US" dirty="0" err="1">
                  <a:solidFill>
                    <a:schemeClr val="bg1"/>
                  </a:solidFill>
                </a:rPr>
                <a:t>노말맵</a:t>
              </a:r>
              <a:r>
                <a:rPr lang="en-US" altLang="ko-KR" dirty="0">
                  <a:solidFill>
                    <a:schemeClr val="bg1"/>
                  </a:solidFill>
                </a:rPr>
                <a:t>&amp; </a:t>
              </a:r>
              <a:r>
                <a:rPr lang="ko-KR" altLang="en-US" dirty="0" err="1">
                  <a:solidFill>
                    <a:schemeClr val="bg1"/>
                  </a:solidFill>
                </a:rPr>
                <a:t>하이트맵을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제작해 벡터아트 스타일의 지형 </a:t>
              </a:r>
              <a:r>
                <a:rPr lang="ko-KR" altLang="en-US" dirty="0" err="1">
                  <a:solidFill>
                    <a:schemeClr val="bg1"/>
                  </a:solidFill>
                </a:rPr>
                <a:t>메테리얼</a:t>
              </a:r>
              <a:r>
                <a:rPr lang="ko-KR" altLang="en-US" dirty="0">
                  <a:solidFill>
                    <a:schemeClr val="bg1"/>
                  </a:solidFill>
                </a:rPr>
                <a:t> 구현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770C222-BF47-F1BE-3B5D-BFE36EFB2833}"/>
              </a:ext>
            </a:extLst>
          </p:cNvPr>
          <p:cNvGrpSpPr>
            <a:grpSpLocks noChangeAspect="1"/>
          </p:cNvGrpSpPr>
          <p:nvPr/>
        </p:nvGrpSpPr>
        <p:grpSpPr>
          <a:xfrm>
            <a:off x="5922317" y="2583770"/>
            <a:ext cx="5836037" cy="3743869"/>
            <a:chOff x="969070" y="1628480"/>
            <a:chExt cx="10245239" cy="6340254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315D8DDD-FAD8-410B-B12E-2D0D99744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4946" y="1628480"/>
              <a:ext cx="5324604" cy="2817944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EAB15F5-3AC9-46B3-80ED-1ACB4DA8897E}"/>
                </a:ext>
              </a:extLst>
            </p:cNvPr>
            <p:cNvSpPr txBox="1"/>
            <p:nvPr/>
          </p:nvSpPr>
          <p:spPr>
            <a:xfrm>
              <a:off x="969070" y="5375265"/>
              <a:ext cx="9817766" cy="2593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dirty="0">
                  <a:solidFill>
                    <a:schemeClr val="bg1"/>
                  </a:solidFill>
                </a:rPr>
                <a:t>Spline </a:t>
              </a:r>
              <a:r>
                <a:rPr lang="ko-KR" altLang="en-US" dirty="0">
                  <a:solidFill>
                    <a:schemeClr val="bg1"/>
                  </a:solidFill>
                </a:rPr>
                <a:t>기능을 이용해 벡터 아트스타일과 유사한 실루엣을 가지는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모델링 제작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해당 모델링에 </a:t>
              </a:r>
              <a:r>
                <a:rPr lang="en-US" altLang="ko-KR" dirty="0">
                  <a:solidFill>
                    <a:schemeClr val="bg1"/>
                  </a:solidFill>
                </a:rPr>
                <a:t>Stylized Lit</a:t>
              </a:r>
              <a:r>
                <a:rPr lang="ko-KR" altLang="en-US" dirty="0">
                  <a:solidFill>
                    <a:schemeClr val="bg1"/>
                  </a:solidFill>
                </a:rPr>
                <a:t> 사용시 벡터 아트 채색 스타일과 비슷해져 벡터 아트스타일의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오브젝트를 구현 가능</a:t>
              </a: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14F59D06-909A-45F3-85C0-83B01A44AB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575"/>
            <a:stretch/>
          </p:blipFill>
          <p:spPr>
            <a:xfrm>
              <a:off x="6299550" y="1628480"/>
              <a:ext cx="4914759" cy="2817944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0E123E9-7F14-41E0-8433-8475ED3B59A3}"/>
                </a:ext>
              </a:extLst>
            </p:cNvPr>
            <p:cNvSpPr txBox="1"/>
            <p:nvPr/>
          </p:nvSpPr>
          <p:spPr>
            <a:xfrm>
              <a:off x="2676575" y="4477073"/>
              <a:ext cx="2278401" cy="57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600" dirty="0">
                  <a:solidFill>
                    <a:schemeClr val="bg1"/>
                  </a:solidFill>
                </a:rPr>
                <a:t>도</a:t>
              </a:r>
              <a:r>
                <a:rPr lang="ko-KR" altLang="en-US" sz="1600">
                  <a:solidFill>
                    <a:schemeClr val="bg1"/>
                  </a:solidFill>
                </a:rPr>
                <a:t>구 </a:t>
              </a:r>
              <a:r>
                <a:rPr lang="ko-KR" altLang="en-US" sz="1600" dirty="0">
                  <a:solidFill>
                    <a:schemeClr val="bg1"/>
                  </a:solidFill>
                </a:rPr>
                <a:t>모델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CCEFF58-CDBD-47C8-B092-76A78FEC3B46}"/>
                </a:ext>
              </a:extLst>
            </p:cNvPr>
            <p:cNvSpPr txBox="1"/>
            <p:nvPr/>
          </p:nvSpPr>
          <p:spPr>
            <a:xfrm>
              <a:off x="7356717" y="4477073"/>
              <a:ext cx="2866811" cy="57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600" dirty="0">
                  <a:solidFill>
                    <a:schemeClr val="bg1"/>
                  </a:solidFill>
                </a:rPr>
                <a:t>생산 건물 모델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9483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C000"/>
      </a:hlink>
      <a:folHlink>
        <a:srgbClr val="FFFF00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1048</Words>
  <Application>Microsoft Office PowerPoint</Application>
  <PresentationFormat>와이드스크린</PresentationFormat>
  <Paragraphs>263</Paragraphs>
  <Slides>15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조영환(2016182041)</cp:lastModifiedBy>
  <cp:revision>246</cp:revision>
  <dcterms:created xsi:type="dcterms:W3CDTF">2023-12-18T06:22:08Z</dcterms:created>
  <dcterms:modified xsi:type="dcterms:W3CDTF">2024-05-09T13:55:37Z</dcterms:modified>
  <cp:version>0906.0100.01</cp:version>
</cp:coreProperties>
</file>

<file path=docProps/thumbnail.jpeg>
</file>